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2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3774" autoAdjust="0"/>
  </p:normalViewPr>
  <p:slideViewPr>
    <p:cSldViewPr snapToGrid="0">
      <p:cViewPr>
        <p:scale>
          <a:sx n="40" d="100"/>
          <a:sy n="40" d="100"/>
        </p:scale>
        <p:origin x="102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4042-6055-433D-920A-5FD7688B2CF8}" type="datetimeFigureOut">
              <a:rPr lang="fr-FR" smtClean="0"/>
              <a:t>26/01/2017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60EEC-45CB-495C-BF91-196AFF385A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707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Dimitri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70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Berta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Fenêtre glissante qui parcourt l’image, sur laquelle on teste la présence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Compromis redondance/précision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006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Elimination</a:t>
            </a:r>
            <a:r>
              <a:rPr lang="fr-FR" baseline="0" dirty="0" smtClean="0"/>
              <a:t> des identifications redondantes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Temps de calcul trop long : fenêtre à optimiser =&gt; il faudrait passer sur un langage plus adapté à la gestion de la mémoire (C++ / OPENCV)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168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En fait</a:t>
            </a:r>
            <a:r>
              <a:rPr lang="fr-FR" baseline="0" dirty="0" smtClean="0"/>
              <a:t> face à un problème simple : ne peut-on pas utiliser une approche plus simple ?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La morphologie permet de faire des traitements rapides et simples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Si on règle bien les paramètres aux contraintes des images, peut-on obtenir des performances correctes ?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Chaine de traitements, dans notre cas Seuillage – Bouche trous – Ouverture (dilatation érosion)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Détection : par détection de blobs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Julien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722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Dimitri</a:t>
            </a:r>
          </a:p>
          <a:p>
            <a:r>
              <a:rPr lang="fr-FR" dirty="0" smtClean="0"/>
              <a:t>Séparation</a:t>
            </a:r>
            <a:r>
              <a:rPr lang="fr-FR" baseline="0" dirty="0" smtClean="0"/>
              <a:t> des tests de description (évaluation préliminaire de la qualité de l’algorithme) et des tests sur le comptage (algorithme final)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991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Résultats</a:t>
            </a:r>
            <a:r>
              <a:rPr lang="fr-FR" baseline="0" dirty="0" smtClean="0"/>
              <a:t> diapo suivante – même cas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867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Berta</a:t>
            </a:r>
          </a:p>
          <a:p>
            <a:r>
              <a:rPr lang="fr-FR" dirty="0" smtClean="0"/>
              <a:t>200 images </a:t>
            </a:r>
          </a:p>
          <a:p>
            <a:r>
              <a:rPr lang="fr-FR" dirty="0" smtClean="0"/>
              <a:t>Apprentissage sur 40 fonds 10 piétons sur une base aléatoire de 200 fonds 40 piétons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29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Dimitri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03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À</a:t>
            </a:r>
            <a:r>
              <a:rPr lang="fr-FR" baseline="0" dirty="0" smtClean="0"/>
              <a:t> quoi ça sert : (gestion urbaine, surveillance, sécurité, commercial)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Barrière infrarouge, capteur de poids, portique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Enjeux : outils numériques pour de meilleures performances, adaptabilité, rapidité, cout ?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Julien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90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Caractérisation du projet,</a:t>
            </a:r>
            <a:r>
              <a:rPr lang="fr-FR" baseline="0" dirty="0" smtClean="0"/>
              <a:t> 2 critères, étudier de la faisabilité de l’algorithme de comptage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135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Biblio : début</a:t>
            </a:r>
            <a:r>
              <a:rPr lang="fr-FR" baseline="0" dirty="0" smtClean="0"/>
              <a:t> sur de la détection sur des images télévisuelles, début d’approches descriptives dans les années 90, puis essor avec </a:t>
            </a:r>
            <a:r>
              <a:rPr lang="fr-FR" baseline="0" dirty="0" err="1" smtClean="0"/>
              <a:t>classifiieurs</a:t>
            </a:r>
            <a:r>
              <a:rPr lang="fr-FR" baseline="0" dirty="0" smtClean="0"/>
              <a:t> modernes SVM RDN ADD</a:t>
            </a:r>
          </a:p>
          <a:p>
            <a:r>
              <a:rPr lang="fr-FR" baseline="0" dirty="0" err="1" smtClean="0"/>
              <a:t>Dalal</a:t>
            </a:r>
            <a:r>
              <a:rPr lang="fr-FR" baseline="0" dirty="0" smtClean="0"/>
              <a:t> &amp; </a:t>
            </a:r>
            <a:r>
              <a:rPr lang="fr-FR" baseline="0" dirty="0" err="1" smtClean="0"/>
              <a:t>Triggs</a:t>
            </a:r>
            <a:r>
              <a:rPr lang="fr-FR" baseline="0" dirty="0" smtClean="0"/>
              <a:t> en 2005 : HOG SVM</a:t>
            </a:r>
          </a:p>
          <a:p>
            <a:r>
              <a:rPr lang="fr-FR" baseline="0" dirty="0" smtClean="0"/>
              <a:t>Depuis plein d’approches différentes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16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Exemples</a:t>
            </a:r>
          </a:p>
          <a:p>
            <a:r>
              <a:rPr lang="fr-FR" dirty="0" err="1" smtClean="0"/>
              <a:t>Bcp</a:t>
            </a:r>
            <a:r>
              <a:rPr lang="fr-FR" baseline="0" dirty="0" smtClean="0"/>
              <a:t> de combinaisons possibles mais de manière générale : variations autour du HOG, utilisation SVM/ADABOOST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26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Berta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Autres objets que des piétons (vélos, voitures, skate…)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Phénomènes d’occlusion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Images</a:t>
            </a:r>
            <a:r>
              <a:rPr lang="fr-FR" baseline="0" dirty="0" smtClean="0"/>
              <a:t> de mauvaise qualité / noir et blanc / bruit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Angle de vue (vertical, raz du sol…)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Fréquence d’acquisition des images haute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723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Berta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Pas d’occlusion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Angle de vue pratique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Image de qualité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smtClean="0"/>
              <a:t>=&gt; Contexte favorable, soit fond soit piéton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159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Image</a:t>
            </a:r>
            <a:r>
              <a:rPr lang="fr-FR" baseline="0" dirty="0" smtClean="0"/>
              <a:t> divisée en cellules, regroupées en blocs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9 directions 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Histograme</a:t>
            </a:r>
            <a:r>
              <a:rPr lang="fr-FR" baseline="0" dirty="0" smtClean="0"/>
              <a:t> pondéré par l’intensité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=&gt; « forme générale » de la cellule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=&gt; les blocs permettent de normaliser pour éviter l’influence des variations de luminosité et de contraste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Laisser de la marge autour pour information contexte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Julien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83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On</a:t>
            </a:r>
            <a:r>
              <a:rPr lang="fr-FR" baseline="0" dirty="0" smtClean="0"/>
              <a:t> prépare une base d’apprentissage avec des </a:t>
            </a:r>
            <a:r>
              <a:rPr lang="fr-FR" baseline="0" dirty="0" err="1" smtClean="0"/>
              <a:t>imagettes</a:t>
            </a:r>
            <a:r>
              <a:rPr lang="fr-FR" baseline="0" dirty="0" smtClean="0"/>
              <a:t> fond/piétons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SVM linéaire: il </a:t>
            </a:r>
            <a:r>
              <a:rPr lang="fr-FR" baseline="0" dirty="0" err="1" smtClean="0"/>
              <a:t>exsite</a:t>
            </a:r>
            <a:r>
              <a:rPr lang="fr-FR" baseline="0" dirty="0" smtClean="0"/>
              <a:t> aussi des SVM à noyaux complexes mais attention à une trop forte sélectivité (</a:t>
            </a:r>
            <a:r>
              <a:rPr lang="fr-FR" baseline="0" dirty="0" err="1" smtClean="0"/>
              <a:t>overfitting</a:t>
            </a:r>
            <a:r>
              <a:rPr lang="fr-FR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La SVM détermine l’hyperplan idéal de séparation des points associés dans l’espace vectoriel de dimension égale à la taille du vecteur descriptif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Résultat : on fournit une </a:t>
            </a:r>
            <a:r>
              <a:rPr lang="fr-FR" baseline="0" dirty="0" err="1" smtClean="0"/>
              <a:t>imagette</a:t>
            </a:r>
            <a:r>
              <a:rPr lang="fr-FR" baseline="0" dirty="0" smtClean="0"/>
              <a:t>, la SVM donne une réponse binaire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Précautions et limites : la précision est difficile à régler, pas de visualisation sur la limite calculée</a:t>
            </a:r>
          </a:p>
          <a:p>
            <a:pPr marL="0" indent="0">
              <a:buFontTx/>
              <a:buNone/>
            </a:pPr>
            <a:r>
              <a:rPr lang="fr-FR" baseline="0" dirty="0" smtClean="0"/>
              <a:t>DIMITRI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60EEC-45CB-495C-BF91-196AFF385AA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55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3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349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02440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690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99427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182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25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8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5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1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2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7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4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1A48-F18A-45B3-BC05-1E27DA3F88AF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87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smtClean="0"/>
              <a:t>1/26/2017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7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8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879265" y="1380530"/>
            <a:ext cx="4974147" cy="1646302"/>
          </a:xfrm>
        </p:spPr>
        <p:txBody>
          <a:bodyPr>
            <a:normAutofit fontScale="90000"/>
          </a:bodyPr>
          <a:lstStyle/>
          <a:p>
            <a:r>
              <a:rPr lang="fr-FR" sz="11500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 E</a:t>
            </a:r>
            <a:endParaRPr lang="fr-FR" sz="11500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21555" y="3044993"/>
            <a:ext cx="8427129" cy="1096899"/>
          </a:xfrm>
        </p:spPr>
        <p:txBody>
          <a:bodyPr>
            <a:noAutofit/>
          </a:bodyPr>
          <a:lstStyle/>
          <a:p>
            <a:r>
              <a:rPr lang="fr-FR" sz="4000" dirty="0" smtClean="0">
                <a:solidFill>
                  <a:schemeClr val="tx1"/>
                </a:solidFill>
              </a:rPr>
              <a:t>Détection et comptage de </a:t>
            </a:r>
            <a:r>
              <a:rPr lang="fr-FR" sz="4000" dirty="0" smtClean="0">
                <a:solidFill>
                  <a:schemeClr val="tx1"/>
                </a:solidFill>
              </a:rPr>
              <a:t>piétons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5473005"/>
            <a:ext cx="32898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Besc</a:t>
            </a:r>
            <a:r>
              <a:rPr lang="fr-FR" sz="2800" dirty="0" err="1" smtClean="0">
                <a:latin typeface="Calibri" panose="020F0502020204030204" pitchFamily="34" charset="0"/>
              </a:rPr>
              <a:t>ó</a:t>
            </a:r>
            <a:r>
              <a:rPr lang="fr-FR" sz="2800" dirty="0" err="1" smtClean="0"/>
              <a:t>s</a:t>
            </a:r>
            <a:r>
              <a:rPr lang="fr-FR" sz="2800" dirty="0" smtClean="0"/>
              <a:t> </a:t>
            </a:r>
            <a:r>
              <a:rPr lang="fr-FR" sz="2800" dirty="0" err="1" smtClean="0"/>
              <a:t>Torcal</a:t>
            </a:r>
            <a:r>
              <a:rPr lang="fr-FR" sz="2800" dirty="0" smtClean="0"/>
              <a:t> Berta</a:t>
            </a:r>
            <a:br>
              <a:rPr lang="fr-FR" sz="2800" dirty="0" smtClean="0"/>
            </a:br>
            <a:r>
              <a:rPr lang="fr-FR" sz="2800" dirty="0" err="1" smtClean="0"/>
              <a:t>Guichon</a:t>
            </a:r>
            <a:r>
              <a:rPr lang="fr-FR" sz="2800" dirty="0" smtClean="0"/>
              <a:t> Julien</a:t>
            </a:r>
            <a:br>
              <a:rPr lang="fr-FR" sz="2800" dirty="0" smtClean="0"/>
            </a:br>
            <a:r>
              <a:rPr lang="fr-FR" sz="2800" dirty="0" err="1" smtClean="0"/>
              <a:t>Gominski</a:t>
            </a:r>
            <a:r>
              <a:rPr lang="fr-FR" sz="2800" dirty="0" smtClean="0"/>
              <a:t> Dimitri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924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147638"/>
            <a:ext cx="8596668" cy="743403"/>
          </a:xfrm>
        </p:spPr>
        <p:txBody>
          <a:bodyPr>
            <a:noAutofit/>
          </a:bodyPr>
          <a:lstStyle/>
          <a:p>
            <a:r>
              <a:rPr lang="fr-FR" sz="32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Fenêtre de détection</a:t>
            </a:r>
            <a:r>
              <a:rPr lang="fr-FR" sz="3200" dirty="0"/>
              <a:t/>
            </a:r>
            <a:br>
              <a:rPr lang="fr-FR" sz="3200" dirty="0"/>
            </a:br>
            <a:endParaRPr lang="fr-FR" sz="32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6647" r="9212" b="10517"/>
          <a:stretch/>
        </p:blipFill>
        <p:spPr>
          <a:xfrm>
            <a:off x="2352820" y="891041"/>
            <a:ext cx="7310726" cy="58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8" t="6883" r="8830" b="10519"/>
          <a:stretch/>
        </p:blipFill>
        <p:spPr>
          <a:xfrm>
            <a:off x="2327562" y="891041"/>
            <a:ext cx="7335982" cy="5774364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0" y="147638"/>
            <a:ext cx="8596668" cy="743403"/>
          </a:xfrm>
        </p:spPr>
        <p:txBody>
          <a:bodyPr>
            <a:noAutofit/>
          </a:bodyPr>
          <a:lstStyle/>
          <a:p>
            <a:r>
              <a:rPr lang="fr-FR" sz="32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Fenêtre de détection</a:t>
            </a:r>
            <a:r>
              <a:rPr lang="fr-FR" sz="3200" dirty="0"/>
              <a:t/>
            </a:r>
            <a:br>
              <a:rPr lang="fr-FR" sz="3200" dirty="0"/>
            </a:br>
            <a:endParaRPr lang="fr-FR" sz="32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3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6" t="14148" r="44770" b="29668"/>
          <a:stretch/>
        </p:blipFill>
        <p:spPr>
          <a:xfrm>
            <a:off x="1542485" y="3145218"/>
            <a:ext cx="1262677" cy="29537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8" t="14506" r="44528" b="32716"/>
          <a:stretch/>
        </p:blipFill>
        <p:spPr>
          <a:xfrm>
            <a:off x="4287296" y="3145218"/>
            <a:ext cx="1276708" cy="282219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1" t="14795" r="45094" b="32867"/>
          <a:stretch/>
        </p:blipFill>
        <p:spPr>
          <a:xfrm>
            <a:off x="7046138" y="3145218"/>
            <a:ext cx="1187226" cy="2827472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677334" y="337457"/>
            <a:ext cx="8596668" cy="92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Morphologie ?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77334" y="1460402"/>
            <a:ext cx="8596668" cy="2215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400" dirty="0" smtClean="0">
                <a:solidFill>
                  <a:schemeClr val="tx1"/>
                </a:solidFill>
              </a:rPr>
              <a:t>Travail sur une image binaire obtenue par seuillage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400" dirty="0" smtClean="0">
                <a:solidFill>
                  <a:schemeClr val="tx1"/>
                </a:solidFill>
              </a:rPr>
              <a:t>Traitement par séquence d’opérations </a:t>
            </a:r>
            <a:r>
              <a:rPr lang="fr-FR" sz="2400" dirty="0" err="1" smtClean="0">
                <a:solidFill>
                  <a:schemeClr val="tx1"/>
                </a:solidFill>
              </a:rPr>
              <a:t>morpholiguqes</a:t>
            </a:r>
            <a:endParaRPr lang="fr-FR" sz="2400" dirty="0" smtClean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400" dirty="0" smtClean="0">
                <a:solidFill>
                  <a:schemeClr val="tx1"/>
                </a:solidFill>
              </a:rPr>
              <a:t>Détection de « blobs »</a:t>
            </a:r>
          </a:p>
          <a:p>
            <a:pPr marL="201168" lvl="1" indent="0">
              <a:buFont typeface="Wingdings 3" charset="2"/>
              <a:buNone/>
            </a:pPr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3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7334" y="337457"/>
            <a:ext cx="8596668" cy="92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Méthodologie de tests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5421086" y="1687286"/>
            <a:ext cx="10885" cy="3962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77334" y="1687286"/>
            <a:ext cx="4406295" cy="743403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Qualité et robustesse de la description</a:t>
            </a:r>
            <a:r>
              <a:rPr lang="fr-FR" sz="2400" dirty="0"/>
              <a:t/>
            </a:r>
            <a:br>
              <a:rPr lang="fr-FR" sz="2400" dirty="0"/>
            </a:br>
            <a:endParaRPr lang="fr-FR" sz="2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5932714" y="1687285"/>
            <a:ext cx="4406295" cy="7434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Algorithme de comptage</a:t>
            </a:r>
            <a:r>
              <a:rPr lang="fr-FR" sz="2400" dirty="0" smtClean="0"/>
              <a:t/>
            </a:r>
            <a:br>
              <a:rPr lang="fr-FR" sz="2400" dirty="0" smtClean="0"/>
            </a:br>
            <a:endParaRPr lang="fr-FR" sz="2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677334" y="2854447"/>
            <a:ext cx="4743752" cy="221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400" dirty="0" smtClean="0">
                <a:solidFill>
                  <a:schemeClr val="tx1"/>
                </a:solidFill>
              </a:rPr>
              <a:t>Matrice de confusion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400" dirty="0" smtClean="0">
                <a:solidFill>
                  <a:schemeClr val="tx1"/>
                </a:solidFill>
              </a:rPr>
              <a:t>Taille du vecteur descriptif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400" dirty="0" smtClean="0">
                <a:solidFill>
                  <a:schemeClr val="tx1"/>
                </a:solidFill>
              </a:rPr>
              <a:t>Temps d’exécution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400" dirty="0" smtClean="0">
                <a:solidFill>
                  <a:schemeClr val="tx1"/>
                </a:solidFill>
              </a:rPr>
              <a:t>Influence du contexte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endParaRPr lang="fr-FR" sz="2400" dirty="0" smtClean="0">
              <a:solidFill>
                <a:schemeClr val="tx1"/>
              </a:solidFill>
            </a:endParaRPr>
          </a:p>
          <a:p>
            <a:pPr marL="201168" lvl="1" indent="0">
              <a:buFont typeface="Wingdings 3" charset="2"/>
              <a:buNone/>
            </a:pP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932714" y="2854447"/>
            <a:ext cx="4743752" cy="221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400" dirty="0" smtClean="0">
                <a:solidFill>
                  <a:schemeClr val="tx1"/>
                </a:solidFill>
              </a:rPr>
              <a:t>Images par seconde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400" dirty="0" smtClean="0">
                <a:solidFill>
                  <a:schemeClr val="tx1"/>
                </a:solidFill>
              </a:rPr>
              <a:t>Précision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endParaRPr lang="fr-FR" sz="2400" dirty="0" smtClean="0">
              <a:solidFill>
                <a:schemeClr val="tx1"/>
              </a:solidFill>
            </a:endParaRPr>
          </a:p>
          <a:p>
            <a:pPr marL="201168" lvl="1" indent="0">
              <a:buFont typeface="Wingdings 3" charset="2"/>
              <a:buNone/>
            </a:pPr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39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77334" y="337457"/>
            <a:ext cx="8596668" cy="92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Démonstration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0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77334" y="337457"/>
            <a:ext cx="8596668" cy="92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Résultats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18764"/>
              </p:ext>
            </p:extLst>
          </p:nvPr>
        </p:nvGraphicFramePr>
        <p:xfrm>
          <a:off x="961748" y="4928999"/>
          <a:ext cx="3306491" cy="13566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3871"/>
                <a:gridCol w="1021310"/>
                <a:gridCol w="1021310"/>
              </a:tblGrid>
              <a:tr h="30622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effectLst/>
                        </a:rPr>
                        <a:t>Résultat MORPHO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291638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effectLst/>
                        </a:rPr>
                        <a:t> 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effectLst/>
                        </a:rPr>
                        <a:t>Positif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effectLst/>
                        </a:rPr>
                        <a:t>Négatif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2593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effectLst/>
                        </a:rPr>
                        <a:t>VRAI (pieton)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>
                          <a:effectLst/>
                        </a:rPr>
                        <a:t>93,8776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>
                          <a:effectLst/>
                        </a:rPr>
                        <a:t>6,1224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622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effectLst/>
                        </a:rPr>
                        <a:t>FAUX (fond)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effectLst/>
                        </a:rPr>
                        <a:t>17,6471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effectLst/>
                        </a:rPr>
                        <a:t>82,3529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7983"/>
              </p:ext>
            </p:extLst>
          </p:nvPr>
        </p:nvGraphicFramePr>
        <p:xfrm>
          <a:off x="5744663" y="2430687"/>
          <a:ext cx="6259288" cy="3461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184"/>
                <a:gridCol w="894184"/>
                <a:gridCol w="894184"/>
                <a:gridCol w="894184"/>
                <a:gridCol w="894184"/>
                <a:gridCol w="894184"/>
                <a:gridCol w="894184"/>
              </a:tblGrid>
              <a:tr h="3872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effectLst/>
                        </a:rPr>
                        <a:t>DISK - TR %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138261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>
                          <a:effectLst/>
                        </a:rPr>
                        <a:t>            Taille</a:t>
                      </a:r>
                      <a:br>
                        <a:rPr lang="fr-FR" sz="2000" b="1" u="none" strike="noStrike">
                          <a:effectLst/>
                        </a:rPr>
                      </a:br>
                      <a:r>
                        <a:rPr lang="fr-FR" sz="2000" b="1" u="none" strike="noStrike">
                          <a:effectLst/>
                        </a:rPr>
                        <a:t>Seuil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u="none" strike="noStrike">
                          <a:effectLst/>
                        </a:rPr>
                        <a:t>2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u="none" strike="noStrike">
                          <a:effectLst/>
                        </a:rPr>
                        <a:t>3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u="none" strike="noStrike">
                          <a:effectLst/>
                        </a:rPr>
                        <a:t>4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u="none" strike="noStrike" dirty="0">
                          <a:effectLst/>
                        </a:rPr>
                        <a:t>5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u="none" strike="noStrike">
                          <a:effectLst/>
                        </a:rPr>
                        <a:t>6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u="none" strike="noStrike" dirty="0">
                          <a:effectLst/>
                        </a:rPr>
                        <a:t>7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87244"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0,1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60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80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80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70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70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40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87244"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0,125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50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80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60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60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60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30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87244"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0,15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60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90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70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90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60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30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87244"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0,175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60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80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90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80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50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20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87244"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0,2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60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50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60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80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>
                          <a:effectLst/>
                        </a:rPr>
                        <a:t>30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 dirty="0">
                          <a:effectLst/>
                        </a:rPr>
                        <a:t>10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cxnSp>
        <p:nvCxnSpPr>
          <p:cNvPr id="8" name="Connecteur droit 7"/>
          <p:cNvCxnSpPr/>
          <p:nvPr/>
        </p:nvCxnSpPr>
        <p:spPr>
          <a:xfrm flipH="1">
            <a:off x="5188553" y="1688869"/>
            <a:ext cx="10885" cy="3962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702099" y="1687284"/>
            <a:ext cx="4406295" cy="743403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Description + classification</a:t>
            </a:r>
            <a:r>
              <a:rPr lang="fr-FR" sz="2400" dirty="0"/>
              <a:t/>
            </a:r>
            <a:br>
              <a:rPr lang="fr-FR" sz="2400" dirty="0"/>
            </a:br>
            <a:endParaRPr lang="fr-FR" sz="2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5932714" y="1687285"/>
            <a:ext cx="4406295" cy="7434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Comptage</a:t>
            </a:r>
            <a:r>
              <a:rPr lang="fr-FR" sz="2400" dirty="0" smtClean="0"/>
              <a:t/>
            </a:r>
            <a:br>
              <a:rPr lang="fr-FR" sz="2400" dirty="0" smtClean="0"/>
            </a:br>
            <a:endParaRPr lang="fr-FR" sz="2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77333" y="4235220"/>
            <a:ext cx="4399646" cy="378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dirty="0" smtClean="0">
                <a:solidFill>
                  <a:schemeClr val="tx1"/>
                </a:solidFill>
              </a:rPr>
              <a:t>Détection sur la rue uniquement :</a:t>
            </a:r>
            <a:endParaRPr lang="fr-FR" dirty="0" smtClean="0">
              <a:solidFill>
                <a:schemeClr val="tx1"/>
              </a:solidFill>
            </a:endParaRPr>
          </a:p>
          <a:p>
            <a:pPr marL="201168" lvl="1" indent="0">
              <a:buFont typeface="Wingdings 3" charset="2"/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918137"/>
              </p:ext>
            </p:extLst>
          </p:nvPr>
        </p:nvGraphicFramePr>
        <p:xfrm>
          <a:off x="961747" y="2450683"/>
          <a:ext cx="3306492" cy="1356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7132"/>
                <a:gridCol w="1049680"/>
                <a:gridCol w="1049680"/>
              </a:tblGrid>
              <a:tr h="3474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effectLst/>
                        </a:rPr>
                        <a:t>Résultat HOG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30895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effectLst/>
                        </a:rPr>
                        <a:t> 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effectLst/>
                        </a:rPr>
                        <a:t>Positif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effectLst/>
                        </a:rPr>
                        <a:t>Négatif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0895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effectLst/>
                        </a:rPr>
                        <a:t>VRAI (pieton)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>
                          <a:effectLst/>
                        </a:rPr>
                        <a:t>99,5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>
                          <a:effectLst/>
                        </a:rPr>
                        <a:t>0,5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744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effectLst/>
                        </a:rPr>
                        <a:t>FAUX (fond)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>
                          <a:effectLst/>
                        </a:rPr>
                        <a:t>0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effectLst/>
                        </a:rPr>
                        <a:t>100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1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36046"/>
            <a:ext cx="9859048" cy="3880773"/>
          </a:xfrm>
        </p:spPr>
        <p:txBody>
          <a:bodyPr>
            <a:noAutofit/>
          </a:bodyPr>
          <a:lstStyle/>
          <a:p>
            <a:r>
              <a:rPr lang="fr-FR" sz="2400" dirty="0" smtClean="0"/>
              <a:t>Une approche à adapter au cahier des charges et au contexte</a:t>
            </a:r>
          </a:p>
          <a:p>
            <a:r>
              <a:rPr lang="fr-FR" sz="2400" dirty="0" smtClean="0"/>
              <a:t>Beaucoup de contraintes</a:t>
            </a:r>
          </a:p>
          <a:p>
            <a:r>
              <a:rPr lang="fr-FR" sz="2400" dirty="0" smtClean="0">
                <a:sym typeface="Wingdings 3" panose="05040102010807070707" pitchFamily="18" charset="2"/>
              </a:rPr>
              <a:t> Les approches « naïves » méritent d’être étudiées</a:t>
            </a:r>
          </a:p>
          <a:p>
            <a:r>
              <a:rPr lang="fr-FR" sz="2400" dirty="0" smtClean="0">
                <a:sym typeface="Wingdings 3" panose="05040102010807070707" pitchFamily="18" charset="2"/>
              </a:rPr>
              <a:t>Une palette d’outils pour la description et la classification</a:t>
            </a:r>
          </a:p>
          <a:p>
            <a:r>
              <a:rPr lang="fr-FR" sz="2400" dirty="0" smtClean="0">
                <a:sym typeface="Wingdings 3" panose="05040102010807070707" pitchFamily="18" charset="2"/>
              </a:rPr>
              <a:t>Approche </a:t>
            </a:r>
            <a:r>
              <a:rPr lang="fr-FR" sz="2400" dirty="0" err="1" smtClean="0">
                <a:sym typeface="Wingdings 3" panose="05040102010807070707" pitchFamily="18" charset="2"/>
              </a:rPr>
              <a:t>data-mining</a:t>
            </a:r>
            <a:r>
              <a:rPr lang="fr-FR" sz="2400" dirty="0" smtClean="0">
                <a:sym typeface="Wingdings 3" panose="05040102010807070707" pitchFamily="18" charset="2"/>
              </a:rPr>
              <a:t> ?</a:t>
            </a:r>
            <a:endParaRPr lang="fr-FR" sz="2400" dirty="0" smtClean="0"/>
          </a:p>
          <a:p>
            <a:endParaRPr lang="fr-FR" sz="2400" dirty="0" smtClean="0"/>
          </a:p>
          <a:p>
            <a:endParaRPr lang="fr-FR" sz="2400" dirty="0" smtClean="0"/>
          </a:p>
          <a:p>
            <a:endParaRPr lang="fr-FR" sz="2400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77334" y="337457"/>
            <a:ext cx="8596668" cy="92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6" r="27413"/>
          <a:stretch/>
        </p:blipFill>
        <p:spPr>
          <a:xfrm>
            <a:off x="2772646" y="3728676"/>
            <a:ext cx="3276600" cy="270510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68" y="449325"/>
            <a:ext cx="4625518" cy="3469138"/>
          </a:xfrm>
          <a:prstGeom prst="rect">
            <a:avLst/>
          </a:prstGeom>
          <a:effectLst/>
        </p:spPr>
      </p:pic>
      <p:sp>
        <p:nvSpPr>
          <p:cNvPr id="7" name="ZoneTexte 6"/>
          <p:cNvSpPr txBox="1"/>
          <p:nvPr/>
        </p:nvSpPr>
        <p:spPr>
          <a:xfrm>
            <a:off x="1783080" y="1830274"/>
            <a:ext cx="461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fr-FR" sz="2800" dirty="0" smtClean="0"/>
              <a:t>Un outil urbain de gestion des flux humains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2" y="3728676"/>
            <a:ext cx="1867781" cy="282473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07479" y="4665728"/>
            <a:ext cx="4568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fr-FR" sz="2800" dirty="0" smtClean="0"/>
              <a:t>De nombreuses façons d’aborder le problème</a:t>
            </a:r>
          </a:p>
        </p:txBody>
      </p:sp>
    </p:spTree>
    <p:extLst>
      <p:ext uri="{BB962C8B-B14F-4D97-AF65-F5344CB8AC3E}">
        <p14:creationId xmlns:p14="http://schemas.microsoft.com/office/powerpoint/2010/main" val="303815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5277152" cy="777167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Cahier des charges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1883" y="1770283"/>
            <a:ext cx="3855720" cy="614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b="1" u="sng" dirty="0" smtClean="0">
                <a:solidFill>
                  <a:schemeClr val="tx1"/>
                </a:solidFill>
              </a:rPr>
              <a:t>Deux contraintes</a:t>
            </a:r>
            <a:r>
              <a:rPr lang="fr-FR" sz="3200" b="1" dirty="0" smtClean="0">
                <a:solidFill>
                  <a:schemeClr val="tx1"/>
                </a:solidFill>
              </a:rPr>
              <a:t> :</a:t>
            </a:r>
          </a:p>
          <a:p>
            <a:pPr marL="0" indent="0">
              <a:buNone/>
            </a:pPr>
            <a:endParaRPr lang="fr-FR" sz="3600" dirty="0" smtClean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7456783" y="2970121"/>
            <a:ext cx="3648891" cy="7076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75000"/>
                </a:schemeClr>
              </a:buClr>
              <a:buSzPct val="80000"/>
              <a:buFont typeface="Wingdings 3" panose="05040102010807070707" pitchFamily="18" charset="2"/>
              <a:buChar char=""/>
            </a:pPr>
            <a:r>
              <a:rPr lang="fr-FR" sz="4400" dirty="0"/>
              <a:t> </a:t>
            </a:r>
            <a:r>
              <a:rPr lang="fr-FR" sz="4400" b="1" dirty="0" smtClean="0">
                <a:solidFill>
                  <a:schemeClr val="tx1"/>
                </a:solidFill>
              </a:rPr>
              <a:t>Rapidité</a:t>
            </a:r>
            <a:endParaRPr lang="fr-FR" sz="4400" b="1" dirty="0"/>
          </a:p>
        </p:txBody>
      </p:sp>
      <p:sp>
        <p:nvSpPr>
          <p:cNvPr id="8" name="Flèche à angle droit 7"/>
          <p:cNvSpPr/>
          <p:nvPr/>
        </p:nvSpPr>
        <p:spPr>
          <a:xfrm rot="5400000">
            <a:off x="1160770" y="4826242"/>
            <a:ext cx="850392" cy="731520"/>
          </a:xfrm>
          <a:prstGeom prst="bentUp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à angle droit 8"/>
          <p:cNvSpPr/>
          <p:nvPr/>
        </p:nvSpPr>
        <p:spPr>
          <a:xfrm rot="5400000">
            <a:off x="7397347" y="4817243"/>
            <a:ext cx="850392" cy="731520"/>
          </a:xfrm>
          <a:prstGeom prst="bentUp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023735" y="4954098"/>
            <a:ext cx="49952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95 % de précision</a:t>
            </a:r>
            <a:br>
              <a:rPr lang="fr-FR" sz="3200" dirty="0" smtClean="0"/>
            </a:br>
            <a:r>
              <a:rPr lang="fr-FR" sz="3200" dirty="0" smtClean="0"/>
              <a:t>(</a:t>
            </a:r>
            <a:r>
              <a:rPr lang="fr-FR" sz="2400" i="1" dirty="0" smtClean="0"/>
              <a:t>risque de première espèce de 5%)</a:t>
            </a:r>
            <a:endParaRPr lang="fr-FR" sz="3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188303" y="4961868"/>
            <a:ext cx="21886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Temps réel</a:t>
            </a:r>
            <a:br>
              <a:rPr lang="fr-FR" sz="3200" dirty="0" smtClean="0"/>
            </a:br>
            <a:r>
              <a:rPr lang="fr-FR" sz="3200" dirty="0" smtClean="0"/>
              <a:t>(</a:t>
            </a:r>
            <a:r>
              <a:rPr lang="fr-FR" sz="2400" i="1" dirty="0" smtClean="0"/>
              <a:t>4 à 20 FPS)</a:t>
            </a:r>
            <a:endParaRPr lang="fr-FR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1220206" y="2899967"/>
            <a:ext cx="3179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Clr>
                <a:schemeClr val="accent1">
                  <a:lumMod val="75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fr-FR" sz="4400" b="1" dirty="0" smtClean="0"/>
              <a:t>Précision</a:t>
            </a:r>
            <a:endParaRPr lang="fr-FR" sz="4400" b="1" dirty="0"/>
          </a:p>
        </p:txBody>
      </p:sp>
    </p:spTree>
    <p:extLst>
      <p:ext uri="{BB962C8B-B14F-4D97-AF65-F5344CB8AC3E}">
        <p14:creationId xmlns:p14="http://schemas.microsoft.com/office/powerpoint/2010/main" val="420276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31212" y="556749"/>
            <a:ext cx="10058400" cy="1450757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Etat de l’art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9081" y="1663860"/>
            <a:ext cx="4426381" cy="1677286"/>
          </a:xfrm>
        </p:spPr>
        <p:txBody>
          <a:bodyPr>
            <a:noAutofit/>
          </a:bodyPr>
          <a:lstStyle/>
          <a:p>
            <a:r>
              <a:rPr lang="fr-FR" sz="2800" dirty="0" smtClean="0"/>
              <a:t>- 1997 : Début au MIT </a:t>
            </a:r>
          </a:p>
          <a:p>
            <a:r>
              <a:rPr lang="fr-FR" sz="2800" dirty="0" smtClean="0"/>
              <a:t>- 2005 : </a:t>
            </a:r>
            <a:r>
              <a:rPr lang="fr-FR" sz="2800" dirty="0" err="1" smtClean="0"/>
              <a:t>Dalal</a:t>
            </a:r>
            <a:r>
              <a:rPr lang="fr-FR" sz="2800" dirty="0" smtClean="0"/>
              <a:t> &amp; </a:t>
            </a:r>
            <a:r>
              <a:rPr lang="fr-FR" sz="2800" dirty="0" err="1" smtClean="0"/>
              <a:t>Triggs</a:t>
            </a:r>
            <a:endParaRPr lang="fr-FR" sz="2800" dirty="0" smtClean="0"/>
          </a:p>
          <a:p>
            <a:r>
              <a:rPr lang="fr-FR" sz="2800" dirty="0" smtClean="0"/>
              <a:t>- 2017 : Bilan ?</a:t>
            </a:r>
          </a:p>
          <a:p>
            <a:endParaRPr lang="fr-FR" sz="2800" dirty="0"/>
          </a:p>
          <a:p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5553999" y="2414742"/>
            <a:ext cx="3130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 smtClean="0"/>
              <a:t>Holistic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approach</a:t>
            </a:r>
            <a:endParaRPr lang="fr-FR" sz="3200" b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7267553" y="3006241"/>
            <a:ext cx="3711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Part-</a:t>
            </a:r>
            <a:r>
              <a:rPr lang="fr-FR" sz="3200" b="1" dirty="0" err="1" smtClean="0"/>
              <a:t>based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approach</a:t>
            </a:r>
            <a:endParaRPr lang="fr-FR" sz="3200" b="1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3332672" y="4001347"/>
            <a:ext cx="4275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Motion-</a:t>
            </a:r>
            <a:r>
              <a:rPr lang="fr-FR" sz="3200" b="1" dirty="0" err="1" smtClean="0"/>
              <a:t>based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approach</a:t>
            </a:r>
            <a:endParaRPr lang="fr-FR" sz="3200" b="1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4407395" y="3044685"/>
            <a:ext cx="1744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 smtClean="0"/>
              <a:t>Data-mining</a:t>
            </a:r>
            <a:endParaRPr lang="fr-FR" sz="2400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9202639" y="2438344"/>
            <a:ext cx="158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 smtClean="0"/>
              <a:t>Descriptors</a:t>
            </a:r>
            <a:endParaRPr lang="fr-FR" sz="2400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8329606" y="3882652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 smtClean="0"/>
              <a:t>Classifiers</a:t>
            </a:r>
            <a:endParaRPr lang="fr-FR" sz="2400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6126480" y="4784719"/>
            <a:ext cx="196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 smtClean="0"/>
              <a:t>Bootstrapping</a:t>
            </a:r>
            <a:endParaRPr lang="fr-FR" sz="2400" i="1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5468835" y="3549409"/>
            <a:ext cx="2139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T</a:t>
            </a:r>
            <a:r>
              <a:rPr lang="fr-FR" sz="2000" dirty="0" smtClean="0"/>
              <a:t>EMPS</a:t>
            </a:r>
            <a:r>
              <a:rPr lang="fr-FR" sz="2400" dirty="0" smtClean="0"/>
              <a:t> </a:t>
            </a:r>
            <a:r>
              <a:rPr lang="fr-FR" sz="2000" dirty="0" smtClean="0"/>
              <a:t>DE CALCUL</a:t>
            </a:r>
            <a:endParaRPr lang="fr-FR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105351" y="4452691"/>
            <a:ext cx="268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</a:t>
            </a:r>
            <a:r>
              <a:rPr lang="fr-FR" sz="2000" dirty="0" smtClean="0"/>
              <a:t>OUT ALGORITHMIQUE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850797" y="1897144"/>
            <a:ext cx="1356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P</a:t>
            </a:r>
            <a:r>
              <a:rPr lang="fr-FR" sz="2000" dirty="0" smtClean="0"/>
              <a:t>RECISION</a:t>
            </a:r>
            <a:endParaRPr lang="fr-FR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7810667" y="5191256"/>
            <a:ext cx="3947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Patch-</a:t>
            </a:r>
            <a:r>
              <a:rPr lang="fr-FR" sz="3200" b="1" dirty="0" err="1" smtClean="0"/>
              <a:t>based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approach</a:t>
            </a:r>
            <a:endParaRPr lang="fr-F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87732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684" y="283029"/>
            <a:ext cx="8596668" cy="1320800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De multiples approches…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 bright="-34000" contrast="48000"/>
          </a:blip>
          <a:srcRect r="44282" b="13598"/>
          <a:stretch/>
        </p:blipFill>
        <p:spPr>
          <a:xfrm>
            <a:off x="1723538" y="1076164"/>
            <a:ext cx="7550814" cy="57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8097" y="339577"/>
            <a:ext cx="9566123" cy="13208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... pour de multiples contraintes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7" y="1937837"/>
            <a:ext cx="3948740" cy="26324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727" y="1937837"/>
            <a:ext cx="4282490" cy="2416449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12" y="3723094"/>
            <a:ext cx="4513023" cy="2743200"/>
          </a:xfrm>
        </p:spPr>
      </p:pic>
    </p:spTree>
    <p:extLst>
      <p:ext uri="{BB962C8B-B14F-4D97-AF65-F5344CB8AC3E}">
        <p14:creationId xmlns:p14="http://schemas.microsoft.com/office/powerpoint/2010/main" val="1997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337457"/>
            <a:ext cx="8596668" cy="925286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Contexte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641945"/>
            <a:ext cx="9547321" cy="221546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800" dirty="0">
                <a:solidFill>
                  <a:schemeClr val="tx1"/>
                </a:solidFill>
              </a:rPr>
              <a:t>C</a:t>
            </a:r>
            <a:r>
              <a:rPr lang="fr-FR" sz="2800" dirty="0" smtClean="0">
                <a:solidFill>
                  <a:schemeClr val="tx1"/>
                </a:solidFill>
              </a:rPr>
              <a:t>onditions favorables :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Peu voire pas de recouvrement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Classification binaire piéton/fond (pas de vélo, voiture…)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Orientation vers l’horizontale </a:t>
            </a:r>
            <a:r>
              <a:rPr lang="fr-FR" sz="2400" dirty="0" smtClean="0">
                <a:solidFill>
                  <a:schemeClr val="tx1"/>
                </a:solidFill>
                <a:sym typeface="Wingdings 3" panose="05040102010807070707" pitchFamily="18" charset="2"/>
              </a:rPr>
              <a:t></a:t>
            </a:r>
            <a:r>
              <a:rPr lang="fr-FR" sz="2400" dirty="0" smtClean="0">
                <a:solidFill>
                  <a:schemeClr val="tx1"/>
                </a:solidFill>
              </a:rPr>
              <a:t> piétons de profil</a:t>
            </a:r>
            <a:endParaRPr lang="fr-FR" sz="2400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Images en couleur et de bonne qualité</a:t>
            </a:r>
          </a:p>
          <a:p>
            <a:pPr marL="201168" lvl="1" indent="0">
              <a:buNone/>
            </a:pP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66" y="3857413"/>
            <a:ext cx="3921825" cy="294136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77333" y="4969898"/>
            <a:ext cx="4691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2668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2400" dirty="0" smtClean="0"/>
              <a:t>Piétons serrés</a:t>
            </a:r>
          </a:p>
          <a:p>
            <a:pPr marL="772668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2400" dirty="0" smtClean="0"/>
              <a:t>Végétation </a:t>
            </a:r>
            <a:r>
              <a:rPr lang="fr-FR" sz="2400" dirty="0" smtClean="0"/>
              <a:t>mouvante</a:t>
            </a:r>
          </a:p>
          <a:p>
            <a:pPr marL="772668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2400" dirty="0" smtClean="0"/>
              <a:t>Changement d’échelle</a:t>
            </a:r>
            <a:endParaRPr lang="fr-FR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677334" y="4573157"/>
            <a:ext cx="5007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 3" panose="05040102010807070707" pitchFamily="18" charset="2"/>
              <a:buChar char="u"/>
            </a:pPr>
            <a:r>
              <a:rPr lang="fr-FR" sz="2800" dirty="0" smtClean="0"/>
              <a:t> Contraintes à gérer :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5747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4021" y="1181335"/>
            <a:ext cx="8596668" cy="743403"/>
          </a:xfrm>
        </p:spPr>
        <p:txBody>
          <a:bodyPr>
            <a:noAutofit/>
          </a:bodyPr>
          <a:lstStyle/>
          <a:p>
            <a:r>
              <a:rPr lang="fr-FR" sz="32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Histogramme des gradients </a:t>
            </a:r>
            <a:r>
              <a:rPr lang="fr-FR" sz="32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orientés</a:t>
            </a:r>
            <a:r>
              <a:rPr lang="fr-FR" sz="3200" dirty="0"/>
              <a:t/>
            </a:r>
            <a:br>
              <a:rPr lang="fr-FR" sz="3200" dirty="0"/>
            </a:br>
            <a:endParaRPr lang="fr-FR" sz="32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9" y="3330136"/>
            <a:ext cx="7134225" cy="27527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49" y="3330136"/>
            <a:ext cx="2090677" cy="2752725"/>
          </a:xfrm>
          <a:prstGeom prst="rect">
            <a:avLst/>
          </a:prstGeom>
        </p:spPr>
      </p:pic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677334" y="2222402"/>
            <a:ext cx="8596668" cy="2215468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400" dirty="0" smtClean="0">
                <a:solidFill>
                  <a:schemeClr val="tx1"/>
                </a:solidFill>
              </a:rPr>
              <a:t>Descripteur de forme basé sur une estimation des directions dominantes par sommation des gradients</a:t>
            </a:r>
          </a:p>
          <a:p>
            <a:pPr marL="201168" lvl="1" indent="0">
              <a:buNone/>
            </a:pP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677334" y="337457"/>
            <a:ext cx="8596668" cy="92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Notre approche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2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54" y="2792411"/>
            <a:ext cx="4073285" cy="388624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499" y="3638767"/>
            <a:ext cx="969034" cy="242258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732" y="3204295"/>
            <a:ext cx="969034" cy="24225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22" y="3617670"/>
            <a:ext cx="973893" cy="243473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57" y="3204295"/>
            <a:ext cx="986860" cy="2467150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77334" y="337457"/>
            <a:ext cx="8596668" cy="92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Notre approche</a:t>
            </a:r>
            <a:endParaRPr lang="fr-FR" sz="4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524021" y="1181335"/>
            <a:ext cx="8596668" cy="743403"/>
          </a:xfrm>
        </p:spPr>
        <p:txBody>
          <a:bodyPr>
            <a:noAutofit/>
          </a:bodyPr>
          <a:lstStyle/>
          <a:p>
            <a:r>
              <a:rPr lang="fr-FR" sz="32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Support </a:t>
            </a:r>
            <a:r>
              <a:rPr lang="fr-FR" sz="3200" b="1" dirty="0" err="1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Vector</a:t>
            </a:r>
            <a:r>
              <a:rPr lang="fr-FR" sz="32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 Machine</a:t>
            </a:r>
            <a:r>
              <a:rPr lang="fr-FR" sz="3200" dirty="0"/>
              <a:t/>
            </a:r>
            <a:br>
              <a:rPr lang="fr-FR" sz="3200" dirty="0"/>
            </a:br>
            <a:endParaRPr lang="fr-FR" sz="32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677334" y="2222402"/>
            <a:ext cx="8596668" cy="2215468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00000"/>
              <a:buFont typeface="Wingdings 3" panose="05040102010807070707" pitchFamily="18" charset="2"/>
              <a:buChar char=""/>
            </a:pPr>
            <a:r>
              <a:rPr lang="fr-FR" sz="2400" dirty="0" err="1" smtClean="0">
                <a:solidFill>
                  <a:schemeClr val="tx1"/>
                </a:solidFill>
              </a:rPr>
              <a:t>Classifieur</a:t>
            </a:r>
            <a:r>
              <a:rPr lang="fr-FR" sz="2400" dirty="0" smtClean="0">
                <a:solidFill>
                  <a:schemeClr val="tx1"/>
                </a:solidFill>
              </a:rPr>
              <a:t> à apprentissage supervisé</a:t>
            </a:r>
          </a:p>
          <a:p>
            <a:pPr marL="201168" lvl="1" indent="0">
              <a:buNone/>
            </a:pPr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487</TotalTime>
  <Words>776</Words>
  <Application>Microsoft Office PowerPoint</Application>
  <PresentationFormat>Grand écran</PresentationFormat>
  <Paragraphs>206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Facette</vt:lpstr>
      <vt:lpstr>Projet E</vt:lpstr>
      <vt:lpstr>Introduction</vt:lpstr>
      <vt:lpstr>Cahier des charges</vt:lpstr>
      <vt:lpstr>Etat de l’art</vt:lpstr>
      <vt:lpstr>De multiples approches…</vt:lpstr>
      <vt:lpstr>... pour de multiples contraintes</vt:lpstr>
      <vt:lpstr>Contexte</vt:lpstr>
      <vt:lpstr>Histogramme des gradients orientés </vt:lpstr>
      <vt:lpstr>Support Vector Machine </vt:lpstr>
      <vt:lpstr>Fenêtre de détection </vt:lpstr>
      <vt:lpstr>Fenêtre de détection </vt:lpstr>
      <vt:lpstr>Présentation PowerPoint</vt:lpstr>
      <vt:lpstr>Qualité et robustesse de la description </vt:lpstr>
      <vt:lpstr>Présentation PowerPoint</vt:lpstr>
      <vt:lpstr>Description + classification 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E</dc:title>
  <dc:creator>Dimitri GOMINSKI</dc:creator>
  <cp:lastModifiedBy>Dimitri GOMINSKI</cp:lastModifiedBy>
  <cp:revision>40</cp:revision>
  <dcterms:created xsi:type="dcterms:W3CDTF">2017-01-21T14:15:45Z</dcterms:created>
  <dcterms:modified xsi:type="dcterms:W3CDTF">2017-01-26T17:54:42Z</dcterms:modified>
</cp:coreProperties>
</file>